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7" r:id="rId3"/>
    <p:sldId id="265" r:id="rId4"/>
    <p:sldId id="258" r:id="rId5"/>
    <p:sldId id="257" r:id="rId6"/>
    <p:sldId id="259" r:id="rId7"/>
    <p:sldId id="266" r:id="rId8"/>
    <p:sldId id="261" r:id="rId9"/>
    <p:sldId id="260"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765398-17A2-4FD4-A902-355C131B017F}" type="datetimeFigureOut">
              <a:rPr lang="en-US" smtClean="0"/>
              <a:pPr/>
              <a:t>10/26/2015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5FD04-B9DD-4C61-8977-3D124455CC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20E21B-749B-4BC9-911D-6FCB3BB3B1FF}"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F6A8B-2E49-4504-A944-0DCADB372F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0E21B-749B-4BC9-911D-6FCB3BB3B1FF}"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F6A8B-2E49-4504-A944-0DCADB372F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0E21B-749B-4BC9-911D-6FCB3BB3B1FF}"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F6A8B-2E49-4504-A944-0DCADB372F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0E21B-749B-4BC9-911D-6FCB3BB3B1FF}"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F6A8B-2E49-4504-A944-0DCADB372F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0E21B-749B-4BC9-911D-6FCB3BB3B1FF}"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F6A8B-2E49-4504-A944-0DCADB372F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20E21B-749B-4BC9-911D-6FCB3BB3B1FF}"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F6A8B-2E49-4504-A944-0DCADB372F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0E21B-749B-4BC9-911D-6FCB3BB3B1FF}" type="datetimeFigureOut">
              <a:rPr lang="en-US" smtClean="0"/>
              <a:pPr/>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7F6A8B-2E49-4504-A944-0DCADB372F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20E21B-749B-4BC9-911D-6FCB3BB3B1FF}" type="datetimeFigureOut">
              <a:rPr lang="en-US" smtClean="0"/>
              <a:pPr/>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7F6A8B-2E49-4504-A944-0DCADB372F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0E21B-749B-4BC9-911D-6FCB3BB3B1FF}" type="datetimeFigureOut">
              <a:rPr lang="en-US" smtClean="0"/>
              <a:pPr/>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7F6A8B-2E49-4504-A944-0DCADB372F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0E21B-749B-4BC9-911D-6FCB3BB3B1FF}"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F6A8B-2E49-4504-A944-0DCADB372F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0E21B-749B-4BC9-911D-6FCB3BB3B1FF}"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7F6A8B-2E49-4504-A944-0DCADB372F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0E21B-749B-4BC9-911D-6FCB3BB3B1FF}" type="datetimeFigureOut">
              <a:rPr lang="en-US" smtClean="0"/>
              <a:pPr/>
              <a:t>10/26/2015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F6A8B-2E49-4504-A944-0DCADB372F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davidtoro.com/" TargetMode="External"/><Relationship Id="rId2" Type="http://schemas.openxmlformats.org/officeDocument/2006/relationships/hyperlink" Target="mailto:davidtorofoundation@davidtoro.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David Toro Founation Official Logo.jpg"/>
          <p:cNvPicPr>
            <a:picLocks noChangeAspect="1"/>
          </p:cNvPicPr>
          <p:nvPr/>
        </p:nvPicPr>
        <p:blipFill>
          <a:blip r:embed="rId2" cstate="print"/>
          <a:stretch>
            <a:fillRect/>
          </a:stretch>
        </p:blipFill>
        <p:spPr>
          <a:xfrm>
            <a:off x="62693" y="610683"/>
            <a:ext cx="9018614" cy="56366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
            <a:ext cx="7902933"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David Toro foundation</a:t>
            </a: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Goals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TextBox 2"/>
          <p:cNvSpPr txBox="1"/>
          <p:nvPr/>
        </p:nvSpPr>
        <p:spPr>
          <a:xfrm>
            <a:off x="838200" y="2362200"/>
            <a:ext cx="7924800" cy="1477328"/>
          </a:xfrm>
          <a:prstGeom prst="rect">
            <a:avLst/>
          </a:prstGeom>
          <a:noFill/>
        </p:spPr>
        <p:txBody>
          <a:bodyPr wrap="square" rtlCol="0">
            <a:spAutoFit/>
          </a:bodyPr>
          <a:lstStyle/>
          <a:p>
            <a:pPr marL="342900" indent="-342900">
              <a:buAutoNum type="arabicPeriod"/>
            </a:pPr>
            <a:r>
              <a:rPr lang="en-US" dirty="0" smtClean="0"/>
              <a:t>Create new ordinances to address irresponsible pet ownership</a:t>
            </a:r>
          </a:p>
          <a:p>
            <a:pPr marL="342900" indent="-342900">
              <a:buAutoNum type="arabicPeriod"/>
            </a:pPr>
            <a:r>
              <a:rPr lang="en-US" dirty="0" smtClean="0"/>
              <a:t>Create programs to assist pet owners to be compliant and responsible</a:t>
            </a:r>
          </a:p>
          <a:p>
            <a:pPr marL="342900" indent="-342900">
              <a:buAutoNum type="arabicPeriod"/>
            </a:pPr>
            <a:r>
              <a:rPr lang="en-US" dirty="0" smtClean="0"/>
              <a:t>Remove the root cause of animals being loose on the street</a:t>
            </a:r>
          </a:p>
          <a:p>
            <a:pPr marL="342900" indent="-342900">
              <a:buAutoNum type="arabicPeriod"/>
            </a:pPr>
            <a:r>
              <a:rPr lang="en-US" dirty="0" smtClean="0"/>
              <a:t>Ensure that pets have a ticket home by microchip or license</a:t>
            </a:r>
          </a:p>
          <a:p>
            <a:pPr marL="342900" indent="-342900">
              <a:buAutoNum type="arabicPeriod"/>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763000" cy="1754326"/>
          </a:xfrm>
          <a:prstGeom prst="rect">
            <a:avLst/>
          </a:prstGeom>
        </p:spPr>
        <p:txBody>
          <a:bodyPr wrap="square">
            <a:spAutoFit/>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David Toro foundation</a:t>
            </a: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Goals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0482" name="Rectangle 2"/>
          <p:cNvSpPr>
            <a:spLocks noChangeArrowheads="1"/>
          </p:cNvSpPr>
          <p:nvPr/>
        </p:nvSpPr>
        <p:spPr bwMode="auto">
          <a:xfrm>
            <a:off x="0" y="1651085"/>
            <a:ext cx="8991600"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David Toro Foundation is a 501c3 Non-Profit Corporation and was created to raise funds to provide Free or Low Cost Spay and Neutering in the City of Colton, with the intent of growing beyond the Cities limits.   The David Toro Foundation would also like to extend services to include free or low cost micro chipping, vaccinations, educational materials to promote responsible pet ownership, and funds to rescue animals out of the shelters.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3" name="Rectangle 3"/>
          <p:cNvSpPr>
            <a:spLocks noChangeArrowheads="1"/>
          </p:cNvSpPr>
          <p:nvPr/>
        </p:nvSpPr>
        <p:spPr bwMode="auto">
          <a:xfrm>
            <a:off x="1" y="2104564"/>
            <a:ext cx="8991600"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Our Mission Statement and goal is to provide:</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25 spay or neuter surgeries per month</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25 microchips and registrations per month</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25 vaccinations per month</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rescues out of the shelter to adoption partners per month</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Partnering with the Riverside County Department of Animal Services and the Loma Linda Animal Hospital to provide a discount cost for services, the David Toro Foundation will need to raise the following to achieve the goals that will promote responsible pet ownership, and give pets a chance for a longer, healthier, and happy life.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152400" y="3505200"/>
          <a:ext cx="5689600" cy="1143000"/>
        </p:xfrm>
        <a:graphic>
          <a:graphicData uri="http://schemas.openxmlformats.org/drawingml/2006/table">
            <a:tbl>
              <a:tblPr/>
              <a:tblGrid>
                <a:gridCol w="3035300"/>
                <a:gridCol w="1587500"/>
                <a:gridCol w="1066800"/>
              </a:tblGrid>
              <a:tr h="190500">
                <a:tc>
                  <a:txBody>
                    <a:bodyPr/>
                    <a:lstStyle/>
                    <a:p>
                      <a:pPr marL="0" marR="0">
                        <a:lnSpc>
                          <a:spcPct val="115000"/>
                        </a:lnSpc>
                        <a:spcBef>
                          <a:spcPts val="0"/>
                        </a:spcBef>
                        <a:spcAft>
                          <a:spcPts val="0"/>
                        </a:spcAft>
                      </a:pPr>
                      <a:r>
                        <a:rPr lang="en-US" sz="1000" dirty="0">
                          <a:solidFill>
                            <a:srgbClr val="000000"/>
                          </a:solidFill>
                          <a:latin typeface="Times New Roman"/>
                          <a:ea typeface="Times New Roman"/>
                          <a:cs typeface="Times New Roman"/>
                        </a:rPr>
                        <a:t>David Toro Foundation Success List</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latin typeface="Times New Roman"/>
                          <a:ea typeface="Times New Roman"/>
                          <a:cs typeface="Times New Roman"/>
                        </a:rPr>
                        <a:t>Month</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latin typeface="Times New Roman"/>
                          <a:ea typeface="Times New Roman"/>
                          <a:cs typeface="Times New Roman"/>
                        </a:rPr>
                        <a:t>Year</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000">
                          <a:solidFill>
                            <a:srgbClr val="000000"/>
                          </a:solidFill>
                          <a:latin typeface="Times New Roman"/>
                          <a:ea typeface="Times New Roman"/>
                          <a:cs typeface="Times New Roman"/>
                        </a:rPr>
                        <a:t>Spay or Neuter 25 @ $85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Times New Roman"/>
                          <a:ea typeface="Times New Roman"/>
                          <a:cs typeface="Times New Roman"/>
                        </a:rPr>
                        <a:t>$2,125.00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Times New Roman"/>
                          <a:ea typeface="Times New Roman"/>
                          <a:cs typeface="Times New Roman"/>
                        </a:rPr>
                        <a:t>$25,500.00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000">
                          <a:solidFill>
                            <a:srgbClr val="000000"/>
                          </a:solidFill>
                          <a:latin typeface="Times New Roman"/>
                          <a:ea typeface="Times New Roman"/>
                          <a:cs typeface="Times New Roman"/>
                        </a:rPr>
                        <a:t>Microchip 25 @ $20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Times New Roman"/>
                          <a:ea typeface="Times New Roman"/>
                          <a:cs typeface="Times New Roman"/>
                        </a:rPr>
                        <a:t>$500.00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Times New Roman"/>
                          <a:ea typeface="Times New Roman"/>
                          <a:cs typeface="Times New Roman"/>
                        </a:rPr>
                        <a:t>$6,000.00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000" dirty="0">
                          <a:solidFill>
                            <a:srgbClr val="000000"/>
                          </a:solidFill>
                          <a:latin typeface="Times New Roman"/>
                          <a:ea typeface="Times New Roman"/>
                          <a:cs typeface="Times New Roman"/>
                        </a:rPr>
                        <a:t>Vaccinations 25 @ $21</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Times New Roman"/>
                          <a:ea typeface="Times New Roman"/>
                          <a:cs typeface="Times New Roman"/>
                        </a:rPr>
                        <a:t>$525.00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Times New Roman"/>
                          <a:ea typeface="Times New Roman"/>
                          <a:cs typeface="Times New Roman"/>
                        </a:rPr>
                        <a:t>$6,300.00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000">
                          <a:solidFill>
                            <a:srgbClr val="000000"/>
                          </a:solidFill>
                          <a:latin typeface="Times New Roman"/>
                          <a:ea typeface="Times New Roman"/>
                          <a:cs typeface="Times New Roman"/>
                        </a:rPr>
                        <a:t>Rescue 5 dogs on STARTrescue .org  transports@ $65</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Times New Roman"/>
                          <a:ea typeface="Times New Roman"/>
                          <a:cs typeface="Times New Roman"/>
                        </a:rPr>
                        <a:t>$325.00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Times New Roman"/>
                          <a:ea typeface="Times New Roman"/>
                          <a:cs typeface="Times New Roman"/>
                        </a:rPr>
                        <a:t>$3,900.00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000">
                          <a:solidFill>
                            <a:srgbClr val="000000"/>
                          </a:solidFill>
                          <a:latin typeface="Times New Roman"/>
                          <a:ea typeface="Times New Roman"/>
                          <a:cs typeface="Times New Roman"/>
                        </a:rPr>
                        <a:t> Total funds required</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latin typeface="Times New Roman"/>
                          <a:ea typeface="Times New Roman"/>
                          <a:cs typeface="Times New Roman"/>
                        </a:rPr>
                        <a:t>$3,475.00</a:t>
                      </a:r>
                      <a:endParaRPr lang="en-US" sz="11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latin typeface="Times New Roman"/>
                          <a:ea typeface="Times New Roman"/>
                          <a:cs typeface="Times New Roman"/>
                        </a:rPr>
                        <a:t>$41,700.00</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85" name="Rectangle 5"/>
          <p:cNvSpPr>
            <a:spLocks noChangeArrowheads="1"/>
          </p:cNvSpPr>
          <p:nvPr/>
        </p:nvSpPr>
        <p:spPr bwMode="auto">
          <a:xfrm>
            <a:off x="152400" y="4800600"/>
            <a:ext cx="58674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David Toro Foundation believes that pets are family and seeking partners that will allow us to provide the necessary services for pets in need and people that want to be responsible pet owners.  Your monthly or one time donation can make this possible.</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Thank You for supporting the David Toro Foundation and those animals that deserve a happy life.</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Donations can be sent via:</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Pay Pal to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davidtorofoundation@davidtoro.com</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Send checks to David Toro Foundation.  1467 Teresa Ave.  Colton, Ca. 92324</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Credit Card Payment at </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www.davidtoro.com</a:t>
            </a: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Under David Toro Foundation donate button.</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Tax ID – 47-4198675</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6" name="Rectangle 6"/>
          <p:cNvSpPr>
            <a:spLocks noChangeArrowheads="1"/>
          </p:cNvSpPr>
          <p:nvPr/>
        </p:nvSpPr>
        <p:spPr bwMode="auto">
          <a:xfrm>
            <a:off x="152400" y="6304002"/>
            <a:ext cx="86106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David Toro – President</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Email: davidtorofoundation@davidtoro.com</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Cell – 909-996-7807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720856"/>
            <a:ext cx="9144000" cy="7309112"/>
          </a:xfrm>
          <a:prstGeom prst="rect">
            <a:avLst/>
          </a:prstGeom>
          <a:noFill/>
          <a:ln w="9525">
            <a:noFill/>
            <a:miter lim="800000"/>
            <a:headEnd/>
            <a:tailEnd/>
          </a:ln>
          <a:effectLst/>
        </p:spPr>
        <p:txBody>
          <a:bodyPr vert="horz" wrap="square" lIns="914112" tIns="914112" rIns="914112" bIns="91411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David Toro Foundation</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Mission Statement.</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raining - </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utreach - </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escue - </a:t>
            </a:r>
            <a:r>
              <a:rPr kumimoji="0" lang="en-US"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pportunity</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a:t>
            </a:r>
            <a:r>
              <a:rPr kumimoji="0" lang="en-US"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raining for Responsible pet owners and pets to have a harmonious environment in the home.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a:t>
            </a:r>
            <a:r>
              <a:rPr kumimoji="0" lang="en-US"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utreach to communities with education on responsible pet ownership.  Factual information on pet population, euthanasia, benefits to spay and neuter, microchips and licensing.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a:t>
            </a:r>
            <a:r>
              <a:rPr kumimoji="0" lang="en-US"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escue animals that are strays, have been abandoned, abused, unable to be cared for, in need of medical attention, and animals that are in shelters, by finding suitable homes.  Partnering with Rescues and Fosters.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a:t>
            </a:r>
            <a:r>
              <a:rPr kumimoji="0" lang="en-US" sz="1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pportunity to reduce the amount of unwanted pets going to the shelter and being euthanized, and to educate the community on responsible pet ownership,  by providing Free or Low Cost spay and neutering, Microchip, veterinarian expenses, and assisting families and homes that are unable to keep a pet due to but not limited to financial burdens, home repairs.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1" y="2971800"/>
          <a:ext cx="6961298" cy="3505196"/>
        </p:xfrm>
        <a:graphic>
          <a:graphicData uri="http://schemas.openxmlformats.org/drawingml/2006/table">
            <a:tbl>
              <a:tblPr/>
              <a:tblGrid>
                <a:gridCol w="1338285"/>
                <a:gridCol w="993995"/>
                <a:gridCol w="658810"/>
                <a:gridCol w="566347"/>
                <a:gridCol w="577906"/>
                <a:gridCol w="381417"/>
                <a:gridCol w="381417"/>
                <a:gridCol w="485440"/>
                <a:gridCol w="511446"/>
                <a:gridCol w="381417"/>
                <a:gridCol w="684818"/>
              </a:tblGrid>
              <a:tr h="184484">
                <a:tc>
                  <a:txBody>
                    <a:bodyPr/>
                    <a:lstStyle/>
                    <a:p>
                      <a:pPr algn="l" fontAlgn="b"/>
                      <a:r>
                        <a:rPr lang="en-US" sz="800" b="1" i="0" u="none" strike="noStrike" dirty="0">
                          <a:solidFill>
                            <a:srgbClr val="000000"/>
                          </a:solidFill>
                          <a:latin typeface="Calibri"/>
                        </a:rPr>
                        <a:t>Count of Impound Date</a:t>
                      </a:r>
                    </a:p>
                  </a:txBody>
                  <a:tcPr marL="7155" marR="7155" marT="7155" marB="0" anchor="b">
                    <a:lnL>
                      <a:noFill/>
                    </a:lnL>
                    <a:lnR>
                      <a:noFill/>
                    </a:lnR>
                    <a:lnT>
                      <a:noFill/>
                    </a:lnT>
                    <a:lnB>
                      <a:noFill/>
                    </a:lnB>
                    <a:solidFill>
                      <a:srgbClr val="DBE5F1"/>
                    </a:solidFill>
                  </a:tcPr>
                </a:tc>
                <a:tc>
                  <a:txBody>
                    <a:bodyPr/>
                    <a:lstStyle/>
                    <a:p>
                      <a:pPr algn="l" fontAlgn="b"/>
                      <a:r>
                        <a:rPr lang="en-US" sz="800" b="1" i="0" u="none" strike="noStrike">
                          <a:solidFill>
                            <a:srgbClr val="000000"/>
                          </a:solidFill>
                          <a:latin typeface="Calibri"/>
                        </a:rPr>
                        <a:t>Column Labels</a:t>
                      </a:r>
                    </a:p>
                  </a:txBody>
                  <a:tcPr marL="7155" marR="7155" marT="7155" marB="0" anchor="b">
                    <a:lnL>
                      <a:noFill/>
                    </a:lnL>
                    <a:lnR>
                      <a:noFill/>
                    </a:lnR>
                    <a:lnT>
                      <a:noFill/>
                    </a:lnT>
                    <a:lnB>
                      <a:noFill/>
                    </a:lnB>
                    <a:solidFill>
                      <a:srgbClr val="DBE5F1"/>
                    </a:solidFill>
                  </a:tcPr>
                </a:tc>
                <a:tc>
                  <a:txBody>
                    <a:bodyPr/>
                    <a:lstStyle/>
                    <a:p>
                      <a:pPr algn="l" fontAlgn="b"/>
                      <a:endParaRPr lang="en-US" sz="800" b="1" i="0" u="none" strike="noStrike">
                        <a:solidFill>
                          <a:srgbClr val="000000"/>
                        </a:solidFill>
                        <a:latin typeface="Calibri"/>
                      </a:endParaRPr>
                    </a:p>
                  </a:txBody>
                  <a:tcPr marL="7155" marR="7155" marT="7155" marB="0" anchor="b">
                    <a:lnL>
                      <a:noFill/>
                    </a:lnL>
                    <a:lnR>
                      <a:noFill/>
                    </a:lnR>
                    <a:lnT>
                      <a:noFill/>
                    </a:lnT>
                    <a:lnB>
                      <a:noFill/>
                    </a:lnB>
                    <a:solidFill>
                      <a:srgbClr val="DBE5F1"/>
                    </a:solidFill>
                  </a:tcPr>
                </a:tc>
                <a:tc>
                  <a:txBody>
                    <a:bodyPr/>
                    <a:lstStyle/>
                    <a:p>
                      <a:pPr algn="l" fontAlgn="b"/>
                      <a:endParaRPr lang="en-US" sz="800" b="1" i="0" u="none" strike="noStrike">
                        <a:solidFill>
                          <a:srgbClr val="000000"/>
                        </a:solidFill>
                        <a:latin typeface="Calibri"/>
                      </a:endParaRPr>
                    </a:p>
                  </a:txBody>
                  <a:tcPr marL="7155" marR="7155" marT="7155" marB="0" anchor="b">
                    <a:lnL>
                      <a:noFill/>
                    </a:lnL>
                    <a:lnR>
                      <a:noFill/>
                    </a:lnR>
                    <a:lnT>
                      <a:noFill/>
                    </a:lnT>
                    <a:lnB>
                      <a:noFill/>
                    </a:lnB>
                    <a:solidFill>
                      <a:srgbClr val="DBE5F1"/>
                    </a:solidFill>
                  </a:tcPr>
                </a:tc>
                <a:tc>
                  <a:txBody>
                    <a:bodyPr/>
                    <a:lstStyle/>
                    <a:p>
                      <a:pPr algn="l" fontAlgn="b"/>
                      <a:endParaRPr lang="en-US" sz="800" b="1" i="0" u="none" strike="noStrike">
                        <a:solidFill>
                          <a:srgbClr val="000000"/>
                        </a:solidFill>
                        <a:latin typeface="Calibri"/>
                      </a:endParaRPr>
                    </a:p>
                  </a:txBody>
                  <a:tcPr marL="7155" marR="7155" marT="7155" marB="0" anchor="b">
                    <a:lnL>
                      <a:noFill/>
                    </a:lnL>
                    <a:lnR>
                      <a:noFill/>
                    </a:lnR>
                    <a:lnT>
                      <a:noFill/>
                    </a:lnT>
                    <a:lnB>
                      <a:noFill/>
                    </a:lnB>
                    <a:solidFill>
                      <a:srgbClr val="DBE5F1"/>
                    </a:solidFill>
                  </a:tcPr>
                </a:tc>
                <a:tc>
                  <a:txBody>
                    <a:bodyPr/>
                    <a:lstStyle/>
                    <a:p>
                      <a:pPr algn="l" fontAlgn="b"/>
                      <a:endParaRPr lang="en-US" sz="800" b="1" i="0" u="none" strike="noStrike">
                        <a:solidFill>
                          <a:srgbClr val="000000"/>
                        </a:solidFill>
                        <a:latin typeface="Calibri"/>
                      </a:endParaRPr>
                    </a:p>
                  </a:txBody>
                  <a:tcPr marL="7155" marR="7155" marT="7155" marB="0" anchor="b">
                    <a:lnL>
                      <a:noFill/>
                    </a:lnL>
                    <a:lnR>
                      <a:noFill/>
                    </a:lnR>
                    <a:lnT>
                      <a:noFill/>
                    </a:lnT>
                    <a:lnB>
                      <a:noFill/>
                    </a:lnB>
                    <a:solidFill>
                      <a:srgbClr val="DBE5F1"/>
                    </a:solidFill>
                  </a:tcPr>
                </a:tc>
                <a:tc>
                  <a:txBody>
                    <a:bodyPr/>
                    <a:lstStyle/>
                    <a:p>
                      <a:pPr algn="l" fontAlgn="b"/>
                      <a:endParaRPr lang="en-US" sz="800" b="1" i="0" u="none" strike="noStrike">
                        <a:solidFill>
                          <a:srgbClr val="000000"/>
                        </a:solidFill>
                        <a:latin typeface="Calibri"/>
                      </a:endParaRPr>
                    </a:p>
                  </a:txBody>
                  <a:tcPr marL="7155" marR="7155" marT="7155" marB="0" anchor="b">
                    <a:lnL>
                      <a:noFill/>
                    </a:lnL>
                    <a:lnR>
                      <a:noFill/>
                    </a:lnR>
                    <a:lnT>
                      <a:noFill/>
                    </a:lnT>
                    <a:lnB>
                      <a:noFill/>
                    </a:lnB>
                    <a:solidFill>
                      <a:srgbClr val="DBE5F1"/>
                    </a:solidFill>
                  </a:tcPr>
                </a:tc>
                <a:tc>
                  <a:txBody>
                    <a:bodyPr/>
                    <a:lstStyle/>
                    <a:p>
                      <a:pPr algn="l" fontAlgn="b"/>
                      <a:endParaRPr lang="en-US" sz="800" b="1" i="0" u="none" strike="noStrike">
                        <a:solidFill>
                          <a:srgbClr val="000000"/>
                        </a:solidFill>
                        <a:latin typeface="Calibri"/>
                      </a:endParaRPr>
                    </a:p>
                  </a:txBody>
                  <a:tcPr marL="7155" marR="7155" marT="7155" marB="0" anchor="b">
                    <a:lnL>
                      <a:noFill/>
                    </a:lnL>
                    <a:lnR>
                      <a:noFill/>
                    </a:lnR>
                    <a:lnT>
                      <a:noFill/>
                    </a:lnT>
                    <a:lnB>
                      <a:noFill/>
                    </a:lnB>
                    <a:solidFill>
                      <a:srgbClr val="DBE5F1"/>
                    </a:solidFill>
                  </a:tcPr>
                </a:tc>
                <a:tc>
                  <a:txBody>
                    <a:bodyPr/>
                    <a:lstStyle/>
                    <a:p>
                      <a:pPr algn="l" fontAlgn="b"/>
                      <a:endParaRPr lang="en-US" sz="800" b="1" i="0" u="none" strike="noStrike">
                        <a:solidFill>
                          <a:srgbClr val="000000"/>
                        </a:solidFill>
                        <a:latin typeface="Calibri"/>
                      </a:endParaRPr>
                    </a:p>
                  </a:txBody>
                  <a:tcPr marL="7155" marR="7155" marT="7155" marB="0" anchor="b">
                    <a:lnL>
                      <a:noFill/>
                    </a:lnL>
                    <a:lnR>
                      <a:noFill/>
                    </a:lnR>
                    <a:lnT>
                      <a:noFill/>
                    </a:lnT>
                    <a:lnB>
                      <a:noFill/>
                    </a:lnB>
                    <a:solidFill>
                      <a:srgbClr val="DBE5F1"/>
                    </a:solidFill>
                  </a:tcPr>
                </a:tc>
                <a:tc>
                  <a:txBody>
                    <a:bodyPr/>
                    <a:lstStyle/>
                    <a:p>
                      <a:pPr algn="l" fontAlgn="b"/>
                      <a:endParaRPr lang="en-US" sz="800" b="1" i="0" u="none" strike="noStrike">
                        <a:solidFill>
                          <a:srgbClr val="000000"/>
                        </a:solidFill>
                        <a:latin typeface="Calibri"/>
                      </a:endParaRPr>
                    </a:p>
                  </a:txBody>
                  <a:tcPr marL="7155" marR="7155" marT="7155" marB="0" anchor="b">
                    <a:lnL>
                      <a:noFill/>
                    </a:lnL>
                    <a:lnR>
                      <a:noFill/>
                    </a:lnR>
                    <a:lnT>
                      <a:noFill/>
                    </a:lnT>
                    <a:lnB>
                      <a:noFill/>
                    </a:lnB>
                    <a:solidFill>
                      <a:srgbClr val="DBE5F1"/>
                    </a:solidFill>
                  </a:tcPr>
                </a:tc>
                <a:tc>
                  <a:txBody>
                    <a:bodyPr/>
                    <a:lstStyle/>
                    <a:p>
                      <a:pPr algn="l" fontAlgn="b"/>
                      <a:endParaRPr lang="en-US" sz="800" b="1" i="0" u="none" strike="noStrike">
                        <a:solidFill>
                          <a:srgbClr val="000000"/>
                        </a:solidFill>
                        <a:latin typeface="Calibri"/>
                      </a:endParaRPr>
                    </a:p>
                  </a:txBody>
                  <a:tcPr marL="7155" marR="7155" marT="7155" marB="0" anchor="b">
                    <a:lnL>
                      <a:noFill/>
                    </a:lnL>
                    <a:lnR>
                      <a:noFill/>
                    </a:lnR>
                    <a:lnT>
                      <a:noFill/>
                    </a:lnT>
                    <a:lnB>
                      <a:noFill/>
                    </a:lnB>
                    <a:solidFill>
                      <a:srgbClr val="DBE5F1"/>
                    </a:solidFill>
                  </a:tcPr>
                </a:tc>
              </a:tr>
              <a:tr h="184484">
                <a:tc>
                  <a:txBody>
                    <a:bodyPr/>
                    <a:lstStyle/>
                    <a:p>
                      <a:pPr algn="l" fontAlgn="b"/>
                      <a:r>
                        <a:rPr lang="en-US" sz="800" b="1" i="0" u="none" strike="noStrike">
                          <a:solidFill>
                            <a:srgbClr val="000000"/>
                          </a:solidFill>
                          <a:latin typeface="Calibri"/>
                        </a:rPr>
                        <a:t>Row Labels</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1" i="0" u="none" strike="noStrike">
                          <a:solidFill>
                            <a:srgbClr val="000000"/>
                          </a:solidFill>
                          <a:latin typeface="Calibri"/>
                        </a:rPr>
                        <a:t>.Duck</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1" i="0" u="none" strike="noStrike">
                          <a:solidFill>
                            <a:srgbClr val="000000"/>
                          </a:solidFill>
                          <a:latin typeface="Calibri"/>
                        </a:rPr>
                        <a:t>Bird</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1" i="0" u="none" strike="noStrike">
                          <a:solidFill>
                            <a:srgbClr val="000000"/>
                          </a:solidFill>
                          <a:latin typeface="Calibri"/>
                        </a:rPr>
                        <a:t>Cat</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1" i="0" u="none" strike="noStrike">
                          <a:solidFill>
                            <a:srgbClr val="000000"/>
                          </a:solidFill>
                          <a:latin typeface="Calibri"/>
                        </a:rPr>
                        <a:t>Dog</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1" i="0" u="none" strike="noStrike">
                          <a:solidFill>
                            <a:srgbClr val="000000"/>
                          </a:solidFill>
                          <a:latin typeface="Calibri"/>
                        </a:rPr>
                        <a:t>Skunk</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1" i="0" u="none" strike="noStrike">
                          <a:solidFill>
                            <a:srgbClr val="000000"/>
                          </a:solidFill>
                          <a:latin typeface="Calibri"/>
                        </a:rPr>
                        <a:t>Snake</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1" i="0" u="none" strike="noStrike">
                          <a:solidFill>
                            <a:srgbClr val="000000"/>
                          </a:solidFill>
                          <a:latin typeface="Calibri"/>
                        </a:rPr>
                        <a:t>Squirrel</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1" i="0" u="none" strike="noStrike">
                          <a:solidFill>
                            <a:srgbClr val="000000"/>
                          </a:solidFill>
                          <a:latin typeface="Calibri"/>
                        </a:rPr>
                        <a:t>Swallow</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1" i="0" u="none" strike="noStrike">
                          <a:solidFill>
                            <a:srgbClr val="000000"/>
                          </a:solidFill>
                          <a:latin typeface="Calibri"/>
                        </a:rPr>
                        <a:t>Turtle</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800" b="1" i="0" u="none" strike="noStrike">
                          <a:solidFill>
                            <a:srgbClr val="000000"/>
                          </a:solidFill>
                          <a:latin typeface="Calibri"/>
                        </a:rPr>
                        <a:t>Grand Total</a:t>
                      </a:r>
                    </a:p>
                  </a:txBody>
                  <a:tcPr marL="7155" marR="7155" marT="7155" marB="0" anchor="b">
                    <a:lnL>
                      <a:noFill/>
                    </a:lnL>
                    <a:lnR>
                      <a:noFill/>
                    </a:lnR>
                    <a:lnT>
                      <a:noFill/>
                    </a:lnT>
                    <a:lnB w="6350" cap="flat" cmpd="sng" algn="ctr">
                      <a:solidFill>
                        <a:srgbClr val="000000"/>
                      </a:solidFill>
                      <a:prstDash val="solid"/>
                      <a:round/>
                      <a:headEnd type="none" w="med" len="med"/>
                      <a:tailEnd type="none" w="med" len="med"/>
                    </a:lnB>
                    <a:solidFill>
                      <a:srgbClr val="DBE5F1"/>
                    </a:solidFill>
                  </a:tcPr>
                </a:tc>
              </a:tr>
              <a:tr h="184484">
                <a:tc>
                  <a:txBody>
                    <a:bodyPr/>
                    <a:lstStyle/>
                    <a:p>
                      <a:pPr algn="l" fontAlgn="b"/>
                      <a:r>
                        <a:rPr lang="en-US" sz="800" b="0" i="0" u="none" strike="noStrike">
                          <a:solidFill>
                            <a:srgbClr val="000000"/>
                          </a:solidFill>
                          <a:latin typeface="Calibri"/>
                        </a:rPr>
                        <a:t>ABANDONED</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484">
                <a:tc>
                  <a:txBody>
                    <a:bodyPr/>
                    <a:lstStyle/>
                    <a:p>
                      <a:pPr algn="l" fontAlgn="b"/>
                      <a:r>
                        <a:rPr lang="en-US" sz="800" b="0" i="0" u="none" strike="noStrike">
                          <a:solidFill>
                            <a:srgbClr val="000000"/>
                          </a:solidFill>
                          <a:latin typeface="Calibri"/>
                        </a:rPr>
                        <a:t>ADOPTION</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28</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81</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109</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484">
                <a:tc>
                  <a:txBody>
                    <a:bodyPr/>
                    <a:lstStyle/>
                    <a:p>
                      <a:pPr algn="l" fontAlgn="b"/>
                      <a:r>
                        <a:rPr lang="en-US" sz="800" b="0" i="0" u="none" strike="noStrike">
                          <a:solidFill>
                            <a:srgbClr val="000000"/>
                          </a:solidFill>
                          <a:latin typeface="Calibri"/>
                        </a:rPr>
                        <a:t>DECEASED ANIMAL RECOVERY</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12</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10</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24</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484">
                <a:tc>
                  <a:txBody>
                    <a:bodyPr/>
                    <a:lstStyle/>
                    <a:p>
                      <a:pPr algn="l" fontAlgn="b"/>
                      <a:r>
                        <a:rPr lang="en-US" sz="800" b="0" i="0" u="none" strike="noStrike">
                          <a:solidFill>
                            <a:srgbClr val="000000"/>
                          </a:solidFill>
                          <a:latin typeface="Calibri"/>
                        </a:rPr>
                        <a:t>DIED IN SHELTER</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3</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7</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484">
                <a:tc>
                  <a:txBody>
                    <a:bodyPr/>
                    <a:lstStyle/>
                    <a:p>
                      <a:pPr algn="l" fontAlgn="b"/>
                      <a:r>
                        <a:rPr lang="en-US" sz="800" b="0" i="0" u="none" strike="noStrike">
                          <a:solidFill>
                            <a:srgbClr val="000000"/>
                          </a:solidFill>
                          <a:latin typeface="Calibri"/>
                        </a:rPr>
                        <a:t>EUTHANIZED - OWNER REQ</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484">
                <a:tc>
                  <a:txBody>
                    <a:bodyPr/>
                    <a:lstStyle/>
                    <a:p>
                      <a:pPr algn="l" fontAlgn="b"/>
                      <a:r>
                        <a:rPr lang="en-US" sz="800" b="0" i="0" u="none" strike="noStrike">
                          <a:solidFill>
                            <a:srgbClr val="000000"/>
                          </a:solidFill>
                          <a:latin typeface="Calibri"/>
                        </a:rPr>
                        <a:t>EUTHANIZED - TREATABLE</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44</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51</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96</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484">
                <a:tc>
                  <a:txBody>
                    <a:bodyPr/>
                    <a:lstStyle/>
                    <a:p>
                      <a:pPr algn="l" fontAlgn="b"/>
                      <a:r>
                        <a:rPr lang="en-US" sz="800" b="0" i="0" u="none" strike="noStrike">
                          <a:solidFill>
                            <a:srgbClr val="000000"/>
                          </a:solidFill>
                          <a:latin typeface="Calibri"/>
                        </a:rPr>
                        <a:t>EUTHANIZED - UNTREATABLE</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68</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16</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85</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484">
                <a:tc>
                  <a:txBody>
                    <a:bodyPr/>
                    <a:lstStyle/>
                    <a:p>
                      <a:pPr algn="l" fontAlgn="b"/>
                      <a:r>
                        <a:rPr lang="en-US" sz="800" b="0" i="0" u="none" strike="noStrike">
                          <a:solidFill>
                            <a:srgbClr val="000000"/>
                          </a:solidFill>
                          <a:latin typeface="Calibri"/>
                        </a:rPr>
                        <a:t>IN FOSTER HOME</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5</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6</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484">
                <a:tc>
                  <a:txBody>
                    <a:bodyPr/>
                    <a:lstStyle/>
                    <a:p>
                      <a:pPr algn="l" fontAlgn="b"/>
                      <a:r>
                        <a:rPr lang="en-US" sz="800" b="0" i="0" u="none" strike="noStrike">
                          <a:solidFill>
                            <a:srgbClr val="000000"/>
                          </a:solidFill>
                          <a:latin typeface="Calibri"/>
                        </a:rPr>
                        <a:t>RETURNED TO OWNER</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45</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45</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484">
                <a:tc>
                  <a:txBody>
                    <a:bodyPr/>
                    <a:lstStyle/>
                    <a:p>
                      <a:pPr algn="l" fontAlgn="b"/>
                      <a:r>
                        <a:rPr lang="en-US" sz="800" b="0" i="0" u="none" strike="noStrike">
                          <a:solidFill>
                            <a:srgbClr val="000000"/>
                          </a:solidFill>
                          <a:latin typeface="Calibri"/>
                        </a:rPr>
                        <a:t>TRANSFER ADOPTION PARTNER</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66</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71</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484">
                <a:tc>
                  <a:txBody>
                    <a:bodyPr/>
                    <a:lstStyle/>
                    <a:p>
                      <a:pPr algn="l" fontAlgn="b"/>
                      <a:r>
                        <a:rPr lang="en-US" sz="800" b="1" i="0" u="none" strike="noStrike">
                          <a:solidFill>
                            <a:srgbClr val="000000"/>
                          </a:solidFill>
                          <a:latin typeface="Calibri"/>
                        </a:rPr>
                        <a:t>Grand Total</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800" b="1" i="0" u="none" strike="noStrike">
                          <a:solidFill>
                            <a:srgbClr val="000000"/>
                          </a:solidFill>
                          <a:latin typeface="Calibri"/>
                        </a:rPr>
                        <a:t>1</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800" b="1" i="0" u="none" strike="noStrike">
                          <a:solidFill>
                            <a:srgbClr val="000000"/>
                          </a:solidFill>
                          <a:latin typeface="Calibri"/>
                        </a:rPr>
                        <a:t>1</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800" b="1" i="0" u="none" strike="noStrike">
                          <a:solidFill>
                            <a:srgbClr val="000000"/>
                          </a:solidFill>
                          <a:latin typeface="Calibri"/>
                        </a:rPr>
                        <a:t>162</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800" b="1" i="0" u="none" strike="noStrike">
                          <a:solidFill>
                            <a:srgbClr val="000000"/>
                          </a:solidFill>
                          <a:latin typeface="Calibri"/>
                        </a:rPr>
                        <a:t>278</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800" b="1" i="0" u="none" strike="noStrike">
                          <a:solidFill>
                            <a:srgbClr val="000000"/>
                          </a:solidFill>
                          <a:latin typeface="Calibri"/>
                        </a:rPr>
                        <a:t>2</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800" b="1" i="0" u="none" strike="noStrike">
                          <a:solidFill>
                            <a:srgbClr val="000000"/>
                          </a:solidFill>
                          <a:latin typeface="Calibri"/>
                        </a:rPr>
                        <a:t>1</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800" b="1" i="0" u="none" strike="noStrike">
                          <a:solidFill>
                            <a:srgbClr val="000000"/>
                          </a:solidFill>
                          <a:latin typeface="Calibri"/>
                        </a:rPr>
                        <a:t>1</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800" b="1" i="0" u="none" strike="noStrike">
                          <a:solidFill>
                            <a:srgbClr val="000000"/>
                          </a:solidFill>
                          <a:latin typeface="Calibri"/>
                        </a:rPr>
                        <a:t>1</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800" b="1" i="0" u="none" strike="noStrike">
                          <a:solidFill>
                            <a:srgbClr val="000000"/>
                          </a:solidFill>
                          <a:latin typeface="Calibri"/>
                        </a:rPr>
                        <a:t>1</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en-US" sz="800" b="1" i="0" u="none" strike="noStrike">
                          <a:solidFill>
                            <a:srgbClr val="000000"/>
                          </a:solidFill>
                          <a:latin typeface="Calibri"/>
                        </a:rPr>
                        <a:t>448</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84484">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a:noFill/>
                    </a:lnB>
                  </a:tcPr>
                </a:tc>
              </a:tr>
              <a:tr h="184484">
                <a:tc>
                  <a:txBody>
                    <a:bodyPr/>
                    <a:lstStyle/>
                    <a:p>
                      <a:pPr algn="l" fontAlgn="b"/>
                      <a:r>
                        <a:rPr lang="en-US" sz="800" b="1" i="0" u="none" strike="noStrike">
                          <a:solidFill>
                            <a:srgbClr val="000000"/>
                          </a:solidFill>
                          <a:latin typeface="Calibri"/>
                        </a:rPr>
                        <a:t>Breed</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latin typeface="Calibri"/>
                        </a:rPr>
                        <a:t>Total Impounds</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000000"/>
                          </a:solidFill>
                          <a:latin typeface="Calibri"/>
                        </a:rPr>
                        <a:t>Lived</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latin typeface="Calibri"/>
                        </a:rPr>
                        <a:t>Died</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accent1">
                              <a:lumMod val="75000"/>
                            </a:schemeClr>
                          </a:solidFill>
                          <a:latin typeface="Calibri"/>
                        </a:rPr>
                        <a:t>Live Rate</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7155" marR="7155" marT="71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r>
              <a:tr h="184484">
                <a:tc>
                  <a:txBody>
                    <a:bodyPr/>
                    <a:lstStyle/>
                    <a:p>
                      <a:pPr algn="l" fontAlgn="b"/>
                      <a:r>
                        <a:rPr lang="en-US" sz="800" b="1" i="0" u="none" strike="noStrike">
                          <a:solidFill>
                            <a:srgbClr val="000000"/>
                          </a:solidFill>
                          <a:latin typeface="Calibri"/>
                        </a:rPr>
                        <a:t>Dogs</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278</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dirty="0">
                          <a:solidFill>
                            <a:srgbClr val="000000"/>
                          </a:solidFill>
                          <a:latin typeface="Calibri"/>
                        </a:rPr>
                        <a:t>193</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85</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chemeClr val="accent1">
                              <a:lumMod val="75000"/>
                            </a:schemeClr>
                          </a:solidFill>
                          <a:latin typeface="Calibri"/>
                        </a:rPr>
                        <a:t>69%</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7155" marR="7155" marT="71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r>
              <a:tr h="184484">
                <a:tc>
                  <a:txBody>
                    <a:bodyPr/>
                    <a:lstStyle/>
                    <a:p>
                      <a:pPr algn="l" fontAlgn="b"/>
                      <a:r>
                        <a:rPr lang="en-US" sz="800" b="1" i="0" u="none" strike="noStrike">
                          <a:solidFill>
                            <a:srgbClr val="000000"/>
                          </a:solidFill>
                          <a:latin typeface="Calibri"/>
                        </a:rPr>
                        <a:t>Cats </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162</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35</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127</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chemeClr val="accent1">
                              <a:lumMod val="75000"/>
                            </a:schemeClr>
                          </a:solidFill>
                          <a:latin typeface="Calibri"/>
                        </a:rPr>
                        <a:t>22%</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latin typeface="Calibri"/>
                      </a:endParaRPr>
                    </a:p>
                  </a:txBody>
                  <a:tcPr marL="7155" marR="7155" marT="71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r>
              <a:tr h="184484">
                <a:tc>
                  <a:txBody>
                    <a:bodyPr/>
                    <a:lstStyle/>
                    <a:p>
                      <a:pPr algn="l" fontAlgn="b"/>
                      <a:r>
                        <a:rPr lang="en-US" sz="800" b="1" i="0" u="none" strike="noStrike">
                          <a:solidFill>
                            <a:srgbClr val="000000"/>
                          </a:solidFill>
                          <a:latin typeface="Calibri"/>
                        </a:rPr>
                        <a:t>Other</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8</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3</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latin typeface="Calibri"/>
                        </a:rPr>
                        <a:t>5</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chemeClr val="accent1">
                              <a:lumMod val="75000"/>
                            </a:schemeClr>
                          </a:solidFill>
                          <a:latin typeface="Calibri"/>
                        </a:rPr>
                        <a:t>38%</a:t>
                      </a:r>
                    </a:p>
                  </a:txBody>
                  <a:tcPr marL="7155" marR="7155" marT="71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latin typeface="Calibri"/>
                      </a:endParaRPr>
                    </a:p>
                  </a:txBody>
                  <a:tcPr marL="7155" marR="7155" marT="715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r>
              <a:tr h="184484">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a:solidFill>
                          <a:srgbClr val="000000"/>
                        </a:solidFill>
                        <a:latin typeface="Calibri"/>
                      </a:endParaRPr>
                    </a:p>
                  </a:txBody>
                  <a:tcPr marL="7155" marR="7155" marT="7155"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7155" marR="7155" marT="7155" marB="0" anchor="b">
                    <a:lnL>
                      <a:noFill/>
                    </a:lnL>
                    <a:lnR>
                      <a:noFill/>
                    </a:lnR>
                    <a:lnT>
                      <a:noFill/>
                    </a:lnT>
                    <a:lnB>
                      <a:noFill/>
                    </a:lnB>
                  </a:tcPr>
                </a:tc>
              </a:tr>
            </a:tbl>
          </a:graphicData>
        </a:graphic>
      </p:graphicFrame>
      <p:sp>
        <p:nvSpPr>
          <p:cNvPr id="3" name="Rectangle 2"/>
          <p:cNvSpPr/>
          <p:nvPr/>
        </p:nvSpPr>
        <p:spPr>
          <a:xfrm>
            <a:off x="0" y="0"/>
            <a:ext cx="9144000"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Colton Statistics</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April-Sept</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2015</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477513" cy="59093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Root Cause</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Animals going to the Shelter</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Setting a Goal</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a:t>
            </a: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90% live rate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cathavenrescueinc.com/wp-content/uploads/2014/07/NO.jpg"/>
          <p:cNvPicPr>
            <a:picLocks noChangeAspect="1" noChangeArrowheads="1"/>
          </p:cNvPicPr>
          <p:nvPr/>
        </p:nvPicPr>
        <p:blipFill>
          <a:blip r:embed="rId2" cstate="print"/>
          <a:srcRect/>
          <a:stretch>
            <a:fillRect/>
          </a:stretch>
        </p:blipFill>
        <p:spPr bwMode="auto">
          <a:xfrm>
            <a:off x="533400" y="2057400"/>
            <a:ext cx="4102385" cy="4343400"/>
          </a:xfrm>
          <a:prstGeom prst="rect">
            <a:avLst/>
          </a:prstGeom>
          <a:noFill/>
        </p:spPr>
      </p:pic>
      <p:pic>
        <p:nvPicPr>
          <p:cNvPr id="1032" name="Picture 8" descr="Image result for spay and neuter clipart"/>
          <p:cNvPicPr>
            <a:picLocks noChangeAspect="1" noChangeArrowheads="1"/>
          </p:cNvPicPr>
          <p:nvPr/>
        </p:nvPicPr>
        <p:blipFill>
          <a:blip r:embed="rId3" cstate="print"/>
          <a:srcRect/>
          <a:stretch>
            <a:fillRect/>
          </a:stretch>
        </p:blipFill>
        <p:spPr bwMode="auto">
          <a:xfrm>
            <a:off x="5562600" y="4800600"/>
            <a:ext cx="2438400" cy="1876425"/>
          </a:xfrm>
          <a:prstGeom prst="rect">
            <a:avLst/>
          </a:prstGeom>
          <a:noFill/>
        </p:spPr>
      </p:pic>
      <p:pic>
        <p:nvPicPr>
          <p:cNvPr id="1034" name="Picture 10" descr="http://petattack.com/wp-content/uploads/2014/08/spay-neuter-pyramid.jpg"/>
          <p:cNvPicPr>
            <a:picLocks noChangeAspect="1" noChangeArrowheads="1"/>
          </p:cNvPicPr>
          <p:nvPr/>
        </p:nvPicPr>
        <p:blipFill>
          <a:blip r:embed="rId4" cstate="print"/>
          <a:srcRect/>
          <a:stretch>
            <a:fillRect/>
          </a:stretch>
        </p:blipFill>
        <p:spPr bwMode="auto">
          <a:xfrm>
            <a:off x="4648200" y="304800"/>
            <a:ext cx="4308929" cy="4343401"/>
          </a:xfrm>
          <a:prstGeom prst="rect">
            <a:avLst/>
          </a:prstGeom>
          <a:noFill/>
        </p:spPr>
      </p:pic>
      <p:sp>
        <p:nvSpPr>
          <p:cNvPr id="8" name="Rectangle 7"/>
          <p:cNvSpPr/>
          <p:nvPr/>
        </p:nvSpPr>
        <p:spPr>
          <a:xfrm>
            <a:off x="0" y="762000"/>
            <a:ext cx="4745038" cy="1692771"/>
          </a:xfrm>
          <a:prstGeom prst="rect">
            <a:avLst/>
          </a:prstGeom>
        </p:spPr>
        <p:txBody>
          <a:bodyPr wrap="square">
            <a:spAutoFit/>
          </a:bodyPr>
          <a:lstStyle/>
          <a:p>
            <a:pPr lvl="0" algn="ctr"/>
            <a:r>
              <a:rPr lang="en-US" sz="25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People do not spay or neuter their pets</a:t>
            </a:r>
          </a:p>
          <a:p>
            <a:pPr lvl="0" algn="ctr"/>
            <a:endParaRPr lang="en-US"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s-media-cache-ak0.pinimg.com/236x/a9/78/bb/a978bbb7630e9bbcdee0822210937993.jpg"/>
          <p:cNvPicPr>
            <a:picLocks noChangeAspect="1" noChangeArrowheads="1"/>
          </p:cNvPicPr>
          <p:nvPr/>
        </p:nvPicPr>
        <p:blipFill>
          <a:blip r:embed="rId2" cstate="print"/>
          <a:srcRect/>
          <a:stretch>
            <a:fillRect/>
          </a:stretch>
        </p:blipFill>
        <p:spPr bwMode="auto">
          <a:xfrm>
            <a:off x="4572000" y="2667000"/>
            <a:ext cx="3810000" cy="2534620"/>
          </a:xfrm>
          <a:prstGeom prst="rect">
            <a:avLst/>
          </a:prstGeom>
          <a:noFill/>
        </p:spPr>
      </p:pic>
      <p:pic>
        <p:nvPicPr>
          <p:cNvPr id="15364" name="Picture 4" descr="http://watermarked.cutcaster.com/cutcaster-photo-100780387-puppy-growth.jpg"/>
          <p:cNvPicPr>
            <a:picLocks noChangeAspect="1" noChangeArrowheads="1"/>
          </p:cNvPicPr>
          <p:nvPr/>
        </p:nvPicPr>
        <p:blipFill>
          <a:blip r:embed="rId3" cstate="print"/>
          <a:srcRect/>
          <a:stretch>
            <a:fillRect/>
          </a:stretch>
        </p:blipFill>
        <p:spPr bwMode="auto">
          <a:xfrm>
            <a:off x="762000" y="2895600"/>
            <a:ext cx="2819400" cy="1572599"/>
          </a:xfrm>
          <a:prstGeom prst="rect">
            <a:avLst/>
          </a:prstGeom>
          <a:noFill/>
        </p:spPr>
      </p:pic>
      <p:pic>
        <p:nvPicPr>
          <p:cNvPr id="15366" name="Picture 6" descr="http://www.pawtree.com/blog/wp-content/uploads/2015/02/shutterstock_188394818.jpg"/>
          <p:cNvPicPr>
            <a:picLocks noChangeAspect="1" noChangeArrowheads="1"/>
          </p:cNvPicPr>
          <p:nvPr/>
        </p:nvPicPr>
        <p:blipFill>
          <a:blip r:embed="rId4" cstate="print"/>
          <a:srcRect/>
          <a:stretch>
            <a:fillRect/>
          </a:stretch>
        </p:blipFill>
        <p:spPr bwMode="auto">
          <a:xfrm>
            <a:off x="4191000" y="4876800"/>
            <a:ext cx="4267200" cy="1753819"/>
          </a:xfrm>
          <a:prstGeom prst="rect">
            <a:avLst/>
          </a:prstGeom>
          <a:noFill/>
        </p:spPr>
      </p:pic>
      <p:sp>
        <p:nvSpPr>
          <p:cNvPr id="15368" name="AutoShape 8" descr="Image result for cats growing st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0" name="AutoShape 10" descr="Image result for cats growing st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2" name="AutoShape 12" descr="Image result for cats growing st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4" name="AutoShape 14" descr="Image result for cats growing st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6" name="AutoShape 16" descr="Image result for cats growing st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8" name="AutoShape 18" descr="Image result for cats growing st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80" name="Picture 20" descr="http://www.feline-breed-nutrition.com/files/nav/2/05_growth/fond.jpg"/>
          <p:cNvPicPr>
            <a:picLocks noChangeAspect="1" noChangeArrowheads="1"/>
          </p:cNvPicPr>
          <p:nvPr/>
        </p:nvPicPr>
        <p:blipFill>
          <a:blip r:embed="rId5" cstate="print"/>
          <a:srcRect/>
          <a:stretch>
            <a:fillRect/>
          </a:stretch>
        </p:blipFill>
        <p:spPr bwMode="auto">
          <a:xfrm>
            <a:off x="152400" y="4876800"/>
            <a:ext cx="3733799" cy="1981200"/>
          </a:xfrm>
          <a:prstGeom prst="rect">
            <a:avLst/>
          </a:prstGeom>
          <a:noFill/>
        </p:spPr>
      </p:pic>
      <p:pic>
        <p:nvPicPr>
          <p:cNvPr id="15382" name="Picture 22" descr="http://www.catdocmaine.com/Photos/catsGIFF/qgrowup.gif"/>
          <p:cNvPicPr>
            <a:picLocks noChangeAspect="1" noChangeArrowheads="1"/>
          </p:cNvPicPr>
          <p:nvPr/>
        </p:nvPicPr>
        <p:blipFill>
          <a:blip r:embed="rId6" cstate="print"/>
          <a:srcRect/>
          <a:stretch>
            <a:fillRect/>
          </a:stretch>
        </p:blipFill>
        <p:spPr bwMode="auto">
          <a:xfrm>
            <a:off x="0" y="4876800"/>
            <a:ext cx="1676400" cy="1848971"/>
          </a:xfrm>
          <a:prstGeom prst="rect">
            <a:avLst/>
          </a:prstGeom>
          <a:noFill/>
        </p:spPr>
      </p:pic>
      <p:sp>
        <p:nvSpPr>
          <p:cNvPr id="14" name="Rectangle 13"/>
          <p:cNvSpPr/>
          <p:nvPr/>
        </p:nvSpPr>
        <p:spPr>
          <a:xfrm>
            <a:off x="81330" y="304800"/>
            <a:ext cx="8537658"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Cute little kitties </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a:t>
            </a:r>
          </a:p>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puppies grow up</a:t>
            </a:r>
          </a:p>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 no longer wanted</a:t>
            </a:r>
          </a:p>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They are dumped, let loose, given away, or taken to the shelter</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923330"/>
          </a:xfrm>
          <a:prstGeom prst="rect">
            <a:avLst/>
          </a:prstGeom>
        </p:spPr>
        <p:txBody>
          <a:bodyPr wrap="square">
            <a:spAutoFit/>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People allow dogs to run loose or unable to secure them at home or in the yard</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These animals are picked up by animal services, hit by cars, and on rare occasion, </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taken in to a new loving home off the street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8" name="Picture 4" descr="https://scontent-lax3-1.xx.fbcdn.net/hphotos-xpf1/v/t1.0-9/10527468_1482206735351931_8104171387690359622_n.jpg?oh=57af0af8ffa22a4fc8494a638f11bd33&amp;oe=568A84E3"/>
          <p:cNvPicPr>
            <a:picLocks noChangeAspect="1" noChangeArrowheads="1"/>
          </p:cNvPicPr>
          <p:nvPr/>
        </p:nvPicPr>
        <p:blipFill>
          <a:blip r:embed="rId2" cstate="print"/>
          <a:srcRect/>
          <a:stretch>
            <a:fillRect/>
          </a:stretch>
        </p:blipFill>
        <p:spPr bwMode="auto">
          <a:xfrm>
            <a:off x="914400" y="1524000"/>
            <a:ext cx="2743200" cy="2057400"/>
          </a:xfrm>
          <a:prstGeom prst="rect">
            <a:avLst/>
          </a:prstGeom>
          <a:noFill/>
        </p:spPr>
      </p:pic>
      <p:pic>
        <p:nvPicPr>
          <p:cNvPr id="5" name="Picture 4" descr="Pretty Boy with broken leg.jpg"/>
          <p:cNvPicPr>
            <a:picLocks noChangeAspect="1"/>
          </p:cNvPicPr>
          <p:nvPr/>
        </p:nvPicPr>
        <p:blipFill>
          <a:blip r:embed="rId3" cstate="print"/>
          <a:stretch>
            <a:fillRect/>
          </a:stretch>
        </p:blipFill>
        <p:spPr>
          <a:xfrm>
            <a:off x="4495800" y="1600200"/>
            <a:ext cx="3386666" cy="1905000"/>
          </a:xfrm>
          <a:prstGeom prst="rect">
            <a:avLst/>
          </a:prstGeom>
        </p:spPr>
      </p:pic>
      <p:pic>
        <p:nvPicPr>
          <p:cNvPr id="6" name="Picture 5" descr="Fox Tripawd.jpg"/>
          <p:cNvPicPr>
            <a:picLocks noChangeAspect="1"/>
          </p:cNvPicPr>
          <p:nvPr/>
        </p:nvPicPr>
        <p:blipFill>
          <a:blip r:embed="rId4" cstate="print"/>
          <a:stretch>
            <a:fillRect/>
          </a:stretch>
        </p:blipFill>
        <p:spPr>
          <a:xfrm>
            <a:off x="2895600" y="3733800"/>
            <a:ext cx="5105400" cy="2871788"/>
          </a:xfrm>
          <a:prstGeom prst="rect">
            <a:avLst/>
          </a:prstGeom>
        </p:spPr>
      </p:pic>
      <p:sp>
        <p:nvSpPr>
          <p:cNvPr id="7" name="TextBox 6"/>
          <p:cNvSpPr txBox="1"/>
          <p:nvPr/>
        </p:nvSpPr>
        <p:spPr>
          <a:xfrm>
            <a:off x="914400" y="3886200"/>
            <a:ext cx="1828800" cy="2308324"/>
          </a:xfrm>
          <a:prstGeom prst="rect">
            <a:avLst/>
          </a:prstGeom>
          <a:noFill/>
        </p:spPr>
        <p:txBody>
          <a:bodyPr wrap="square" rtlCol="0">
            <a:spAutoFit/>
          </a:bodyPr>
          <a:lstStyle/>
          <a:p>
            <a:r>
              <a:rPr lang="en-US" dirty="0" smtClean="0">
                <a:solidFill>
                  <a:schemeClr val="accent1">
                    <a:lumMod val="75000"/>
                  </a:schemeClr>
                </a:solidFill>
              </a:rPr>
              <a:t>This is FOX.  Abandoned, Hit by a car, and rescued.  Leg needed to be amputated.  Now in a loving and happy home.</a:t>
            </a:r>
            <a:endParaRPr lang="en-US" dirty="0">
              <a:solidFill>
                <a:schemeClr val="accent1">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Image result for cats growing st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59" name="Rectangle 3"/>
          <p:cNvSpPr>
            <a:spLocks noChangeArrowheads="1"/>
          </p:cNvSpPr>
          <p:nvPr/>
        </p:nvSpPr>
        <p:spPr bwMode="auto">
          <a:xfrm>
            <a:off x="0" y="574743"/>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000" b="0" i="0" u="none" strike="noStrike" cap="none" normalizeH="0" baseline="0" dirty="0" smtClean="0">
                <a:ln>
                  <a:noFill/>
                </a:ln>
                <a:solidFill>
                  <a:srgbClr val="4978A1"/>
                </a:solidFill>
                <a:effectLst/>
                <a:latin typeface="Arial" pitchFamily="34" charset="0"/>
                <a:ea typeface="Times New Roman" pitchFamily="18" charset="0"/>
                <a:cs typeface="Arial" pitchFamily="34" charset="0"/>
              </a:rPr>
              <a:t>Pet </a:t>
            </a:r>
            <a:r>
              <a:rPr kumimoji="0" lang="en-US" sz="1000" b="0" i="0" u="none" strike="noStrike" cap="none" normalizeH="0" baseline="0" dirty="0" smtClean="0">
                <a:ln>
                  <a:noFill/>
                </a:ln>
                <a:solidFill>
                  <a:srgbClr val="4978A1"/>
                </a:solidFill>
                <a:effectLst/>
                <a:latin typeface="Arial" pitchFamily="34" charset="0"/>
                <a:ea typeface="Times New Roman" pitchFamily="18" charset="0"/>
                <a:cs typeface="Arial" pitchFamily="34" charset="0"/>
              </a:rPr>
              <a:t>Statistics</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Approximately </a:t>
            </a: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7.6 million companion animals enter animal shelters nationwide every year.</a:t>
            </a:r>
            <a:r>
              <a:rPr kumimoji="0" lang="en-US" sz="1000" b="0" i="0" u="none" strike="noStrike" cap="none" normalizeH="0" baseline="0" dirty="0" smtClean="0">
                <a:ln>
                  <a:noFill/>
                </a:ln>
                <a:solidFill>
                  <a:srgbClr val="626262"/>
                </a:solidFill>
                <a:effectLst/>
                <a:latin typeface="Calibri"/>
                <a:ea typeface="Times New Roman" pitchFamily="18" charset="0"/>
                <a:cs typeface="Times New Roman" pitchFamily="18" charset="0"/>
              </a:rPr>
              <a:t> </a:t>
            </a: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Of those, approximately 3.9 million are dogs and 3.4 million are cats</a:t>
            </a: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Each year, approximately 2.7 million animals are euthanized (1.2 million dogs and 1.4 million cats</a:t>
            </a: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Approximately 2.7 million shelter animals are adopted each year (1.4 million dogs and 1.3 million cats</a:t>
            </a: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Of </a:t>
            </a: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the dogs entering shelters, approximately 35% are adopted, 31% are euthanized and 26% of dogs who came in as strays are returned to their owner.</a:t>
            </a:r>
            <a:r>
              <a:rPr kumimoji="0" lang="en-US" sz="1000" b="0" i="0" u="none" strike="noStrike" cap="none" normalizeH="0" baseline="0" dirty="0" smtClean="0">
                <a:ln>
                  <a:noFill/>
                </a:ln>
                <a:solidFill>
                  <a:srgbClr val="626262"/>
                </a:solidFill>
                <a:effectLst/>
                <a:latin typeface="Calibri"/>
                <a:ea typeface="Times New Roman" pitchFamily="18" charset="0"/>
                <a:cs typeface="Times New Roman" pitchFamily="18" charset="0"/>
              </a:rPr>
              <a:t> </a:t>
            </a:r>
            <a:endParaRPr kumimoji="0" lang="en-US" sz="1000" b="0" i="0" u="none" strike="noStrike" cap="none" normalizeH="0" baseline="0" dirty="0" smtClean="0">
              <a:ln>
                <a:noFill/>
              </a:ln>
              <a:solidFill>
                <a:srgbClr val="626262"/>
              </a:solidFill>
              <a:effectLst/>
              <a:latin typeface="Calibri"/>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Of the cats entering shelters, approximately 37% are adopted, 41% are euthanized, and less than 5% of cats who came in as strays are returned to their owners</a:t>
            </a: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000" b="0" i="0" u="none" strike="noStrike" cap="none" normalizeH="0" baseline="0" dirty="0" smtClean="0">
                <a:ln>
                  <a:noFill/>
                </a:ln>
                <a:solidFill>
                  <a:srgbClr val="4978A1"/>
                </a:solidFill>
                <a:effectLst/>
                <a:latin typeface="Verdana" pitchFamily="34" charset="0"/>
                <a:ea typeface="Times New Roman" pitchFamily="18" charset="0"/>
                <a:cs typeface="Times New Roman" pitchFamily="18" charset="0"/>
              </a:rPr>
              <a:t>Facts </a:t>
            </a:r>
            <a:r>
              <a:rPr kumimoji="0" lang="en-US" sz="1000" b="0" i="0" u="none" strike="noStrike" cap="none" normalizeH="0" baseline="0" dirty="0" smtClean="0">
                <a:ln>
                  <a:noFill/>
                </a:ln>
                <a:solidFill>
                  <a:srgbClr val="4978A1"/>
                </a:solidFill>
                <a:effectLst/>
                <a:latin typeface="Verdana" pitchFamily="34" charset="0"/>
                <a:ea typeface="Times New Roman" pitchFamily="18" charset="0"/>
                <a:cs typeface="Times New Roman" pitchFamily="18" charset="0"/>
              </a:rPr>
              <a:t>about Pet Ownership in the U.S</a:t>
            </a:r>
            <a:r>
              <a:rPr kumimoji="0" lang="en-US" sz="1000" b="0" i="0" u="none" strike="noStrike" cap="none" normalizeH="0" baseline="0" dirty="0" smtClean="0">
                <a:ln>
                  <a:noFill/>
                </a:ln>
                <a:solidFill>
                  <a:srgbClr val="4978A1"/>
                </a:solidFill>
                <a:effectLst/>
                <a:latin typeface="Verdana"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It's estimated that 70-80 million dogs and 74-96 million cats are owned in the United States. Approximately 37-47% of all households in the United States have a dog, and 30-37% have a cat.</a:t>
            </a:r>
            <a:r>
              <a:rPr kumimoji="0" lang="en-US" sz="1000" b="0" i="0" u="none" strike="noStrike" cap="none" normalizeH="0" baseline="0" dirty="0" smtClean="0">
                <a:ln>
                  <a:noFill/>
                </a:ln>
                <a:solidFill>
                  <a:srgbClr val="626262"/>
                </a:solidFill>
                <a:effectLst/>
                <a:latin typeface="Calibri"/>
                <a:ea typeface="Times New Roman" pitchFamily="18" charset="0"/>
                <a:cs typeface="Times New Roman" pitchFamily="18" charset="0"/>
              </a:rPr>
              <a:t> </a:t>
            </a: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(Source: APPA</a:t>
            </a: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The </a:t>
            </a: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majority of pets are obtained from acquaintances and family members. 28% of dogs are purchased from breeders, and 29% of cats and dogs are adopted from shelters and rescues</a:t>
            </a: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000" b="0" i="0" u="none" strike="noStrike" cap="none" normalizeH="0" baseline="0" dirty="0" smtClean="0">
                <a:ln>
                  <a:noFill/>
                </a:ln>
                <a:solidFill>
                  <a:srgbClr val="4978A1"/>
                </a:solidFill>
                <a:effectLst/>
                <a:latin typeface="Verdana" pitchFamily="34" charset="0"/>
                <a:ea typeface="Times New Roman" pitchFamily="18" charset="0"/>
                <a:cs typeface="Times New Roman" pitchFamily="18" charset="0"/>
              </a:rPr>
              <a:t>Facts </a:t>
            </a:r>
            <a:r>
              <a:rPr kumimoji="0" lang="en-US" sz="1000" b="0" i="0" u="none" strike="noStrike" cap="none" normalizeH="0" baseline="0" dirty="0" smtClean="0">
                <a:ln>
                  <a:noFill/>
                </a:ln>
                <a:solidFill>
                  <a:srgbClr val="4978A1"/>
                </a:solidFill>
                <a:effectLst/>
                <a:latin typeface="Verdana" pitchFamily="34" charset="0"/>
                <a:ea typeface="Times New Roman" pitchFamily="18" charset="0"/>
                <a:cs typeface="Times New Roman" pitchFamily="18" charset="0"/>
              </a:rPr>
              <a:t>about Pet Overpopulation in the U.S</a:t>
            </a:r>
            <a:r>
              <a:rPr kumimoji="0" lang="en-US" sz="1000" b="0" i="0" u="none" strike="noStrike" cap="none" normalizeH="0" baseline="0" dirty="0" smtClean="0">
                <a:ln>
                  <a:noFill/>
                </a:ln>
                <a:solidFill>
                  <a:srgbClr val="4978A1"/>
                </a:solidFill>
                <a:effectLst/>
                <a:latin typeface="Verdana"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It is impossible to determine how many stray dogs and cats live in the United States; estimates for cats alone range up to 70 million</a:t>
            </a: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The average number of litters a fertile cat produces is one to two a year; the average number of kittens is four to six per litter</a:t>
            </a: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The average number of litters a fertile dog produces is one a year; the average number of puppies is four to six</a:t>
            </a: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Many strays are lost pets who were not kept properly indoors or provided with identification</a:t>
            </a: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Only 10%of the animals received by shelters have been spayed or </a:t>
            </a:r>
            <a:r>
              <a:rPr kumimoji="0" lang="en-US" sz="1000" b="0" i="0" u="none" strike="noStrike" cap="none" normalizeH="0" baseline="0" dirty="0" smtClean="0">
                <a:ln>
                  <a:noFill/>
                </a:ln>
                <a:solidFill>
                  <a:srgbClr val="626262"/>
                </a:solidFill>
                <a:effectLst/>
                <a:latin typeface="Verdana" pitchFamily="34" charset="0"/>
                <a:ea typeface="Times New Roman" pitchFamily="18" charset="0"/>
                <a:cs typeface="Times New Roman" pitchFamily="18" charset="0"/>
              </a:rPr>
              <a:t>neutered</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7696200" cy="923330"/>
          </a:xfrm>
          <a:prstGeom prst="rect">
            <a:avLst/>
          </a:prstGeom>
        </p:spPr>
        <p:txBody>
          <a:bodyPr wrap="square">
            <a:spAutoFit/>
          </a:bodyPr>
          <a:lstStyle/>
          <a:p>
            <a:r>
              <a:rPr lang="en-US" b="1" dirty="0"/>
              <a:t>The Top 10 Reasons why people get rid of their </a:t>
            </a:r>
            <a:r>
              <a:rPr lang="en-US" b="1" dirty="0" smtClean="0"/>
              <a:t>pets</a:t>
            </a:r>
          </a:p>
          <a:p>
            <a:endParaRPr lang="en-US" b="1" dirty="0"/>
          </a:p>
          <a:p>
            <a:endParaRPr lang="en-US" b="1" dirty="0"/>
          </a:p>
        </p:txBody>
      </p:sp>
      <p:sp>
        <p:nvSpPr>
          <p:cNvPr id="18433" name="Rectangle 1"/>
          <p:cNvSpPr>
            <a:spLocks noChangeArrowheads="1"/>
          </p:cNvSpPr>
          <p:nvPr/>
        </p:nvSpPr>
        <p:spPr bwMode="auto">
          <a:xfrm>
            <a:off x="685800" y="608856"/>
            <a:ext cx="8153400"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en-US" sz="1000" i="1" dirty="0"/>
              <a:t>Dogs:</a:t>
            </a:r>
            <a:endParaRPr lang="en-US" sz="1000" dirty="0"/>
          </a:p>
          <a:p>
            <a:pPr fontAlgn="base"/>
            <a:r>
              <a:rPr lang="en-US" sz="1000" dirty="0"/>
              <a:t>Moving (7%)</a:t>
            </a:r>
          </a:p>
          <a:p>
            <a:pPr fontAlgn="base"/>
            <a:r>
              <a:rPr lang="en-US" sz="1000" dirty="0"/>
              <a:t>Landlord not allowing pet (6%)</a:t>
            </a:r>
          </a:p>
          <a:p>
            <a:pPr fontAlgn="base"/>
            <a:r>
              <a:rPr lang="en-US" sz="1000" dirty="0"/>
              <a:t>Too many animals in household (4%)</a:t>
            </a:r>
          </a:p>
          <a:p>
            <a:pPr fontAlgn="base"/>
            <a:r>
              <a:rPr lang="en-US" sz="1000" dirty="0"/>
              <a:t>Cost of pet maintenance (5%)</a:t>
            </a:r>
          </a:p>
          <a:p>
            <a:pPr fontAlgn="base"/>
            <a:r>
              <a:rPr lang="en-US" sz="1000" dirty="0"/>
              <a:t>Owner having personal problems (4%)</a:t>
            </a:r>
          </a:p>
          <a:p>
            <a:pPr fontAlgn="base"/>
            <a:r>
              <a:rPr lang="en-US" sz="1000" dirty="0"/>
              <a:t>Inadequate facilities (4%)</a:t>
            </a:r>
          </a:p>
          <a:p>
            <a:pPr fontAlgn="base"/>
            <a:r>
              <a:rPr lang="en-US" sz="1000" dirty="0"/>
              <a:t>No homes available for litter mates (3%)</a:t>
            </a:r>
          </a:p>
          <a:p>
            <a:pPr fontAlgn="base"/>
            <a:r>
              <a:rPr lang="en-US" sz="1000" dirty="0"/>
              <a:t>Having no time for pet (4%)</a:t>
            </a:r>
          </a:p>
          <a:p>
            <a:pPr fontAlgn="base"/>
            <a:r>
              <a:rPr lang="en-US" sz="1000" dirty="0"/>
              <a:t>Pet illness(</a:t>
            </a:r>
            <a:r>
              <a:rPr lang="en-US" sz="1000" dirty="0" err="1"/>
              <a:t>es</a:t>
            </a:r>
            <a:r>
              <a:rPr lang="en-US" sz="1000" dirty="0"/>
              <a:t>) (4%)</a:t>
            </a:r>
          </a:p>
          <a:p>
            <a:pPr fontAlgn="base"/>
            <a:r>
              <a:rPr lang="en-US" sz="1000" dirty="0"/>
              <a:t>Biting (3</a:t>
            </a:r>
            <a:r>
              <a:rPr lang="en-US" sz="1000" dirty="0" smtClean="0"/>
              <a:t>%)</a:t>
            </a:r>
          </a:p>
          <a:p>
            <a:pPr fontAlgn="base"/>
            <a:endParaRPr lang="en-US" sz="1000" dirty="0"/>
          </a:p>
          <a:p>
            <a:pPr fontAlgn="base"/>
            <a:r>
              <a:rPr lang="en-US" sz="1000" i="1" dirty="0"/>
              <a:t>Cats:</a:t>
            </a:r>
            <a:endParaRPr lang="en-US" sz="1000" dirty="0"/>
          </a:p>
          <a:p>
            <a:pPr fontAlgn="base"/>
            <a:r>
              <a:rPr lang="en-US" sz="1000" dirty="0"/>
              <a:t>Moving (8%)</a:t>
            </a:r>
          </a:p>
          <a:p>
            <a:pPr fontAlgn="base"/>
            <a:r>
              <a:rPr lang="en-US" sz="1000" dirty="0"/>
              <a:t>Landlord not allowing pet (6%)</a:t>
            </a:r>
          </a:p>
          <a:p>
            <a:pPr fontAlgn="base"/>
            <a:r>
              <a:rPr lang="en-US" sz="1000" dirty="0"/>
              <a:t>Too many animals in household (11%)</a:t>
            </a:r>
          </a:p>
          <a:p>
            <a:pPr fontAlgn="base"/>
            <a:r>
              <a:rPr lang="en-US" sz="1000" dirty="0"/>
              <a:t>Cost of pet maintenance (6%)</a:t>
            </a:r>
          </a:p>
          <a:p>
            <a:pPr fontAlgn="base"/>
            <a:r>
              <a:rPr lang="en-US" sz="1000" dirty="0"/>
              <a:t>Owner having personal problems (4%)</a:t>
            </a:r>
          </a:p>
          <a:p>
            <a:pPr fontAlgn="base"/>
            <a:r>
              <a:rPr lang="en-US" sz="1000" dirty="0"/>
              <a:t>Inadequate facilities (2%)</a:t>
            </a:r>
          </a:p>
          <a:p>
            <a:pPr fontAlgn="base"/>
            <a:r>
              <a:rPr lang="en-US" sz="1000" dirty="0"/>
              <a:t>No homes available for litter mates (6%)</a:t>
            </a:r>
          </a:p>
          <a:p>
            <a:pPr fontAlgn="base"/>
            <a:r>
              <a:rPr lang="en-US" sz="1000" dirty="0"/>
              <a:t>Allergies in family (8%)</a:t>
            </a:r>
          </a:p>
          <a:p>
            <a:pPr fontAlgn="base"/>
            <a:r>
              <a:rPr lang="en-US" sz="1000" dirty="0"/>
              <a:t>House soiling (5%)</a:t>
            </a:r>
          </a:p>
          <a:p>
            <a:pPr fontAlgn="base"/>
            <a:r>
              <a:rPr lang="en-US" sz="1000" dirty="0"/>
              <a:t>Incompatibility with other pets (2%)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815</Words>
  <Application>Microsoft Office PowerPoint</Application>
  <PresentationFormat>On-screen Show (4:3)</PresentationFormat>
  <Paragraphs>279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BLACK EDITION - tum0r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TORO</dc:creator>
  <cp:lastModifiedBy>DAVE TORO</cp:lastModifiedBy>
  <cp:revision>17</cp:revision>
  <dcterms:created xsi:type="dcterms:W3CDTF">2015-09-23T23:32:07Z</dcterms:created>
  <dcterms:modified xsi:type="dcterms:W3CDTF">2015-10-26T17:42:34Z</dcterms:modified>
</cp:coreProperties>
</file>